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70" r:id="rId4"/>
    <p:sldId id="271" r:id="rId5"/>
    <p:sldId id="258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1" r:id="rId14"/>
    <p:sldId id="279" r:id="rId15"/>
    <p:sldId id="280" r:id="rId16"/>
    <p:sldId id="283" r:id="rId17"/>
    <p:sldId id="282" r:id="rId18"/>
    <p:sldId id="284" r:id="rId19"/>
    <p:sldId id="285" r:id="rId20"/>
    <p:sldId id="286" r:id="rId21"/>
    <p:sldId id="287" r:id="rId22"/>
    <p:sldId id="263" r:id="rId23"/>
    <p:sldId id="259" r:id="rId24"/>
    <p:sldId id="260" r:id="rId25"/>
    <p:sldId id="266" r:id="rId26"/>
    <p:sldId id="262" r:id="rId27"/>
    <p:sldId id="261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6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645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7912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7958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799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8204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9012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8645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7044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3812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9372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03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166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042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325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0470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389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0010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5837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335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181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5162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4159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537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7877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001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08.09.2022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habr.com/ru/amp/post/676114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hyperlink" Target="https://habr.com/ru/amp/post/676114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hyperlink" Target="https://habr.com/ru/amp/post/676114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habr.com/ru/amp/post/676114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hyperlink" Target="https://habr.com/ru/amp/post/67611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hyperlink" Target="https://habr.com/ru/amp/post/676114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hyperlink" Target="https://habr.com/ru/amp/post/676114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habr.com/ru/amp/post/676114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habr.com/ru/amp/post/676114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habr.com/ru/amp/post/67611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hyperlink" Target="https://habr.com/ru/amp/post/676114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hyperlink" Target="https://habr.com/ru/amp/post/676114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abr.com/ru/amp/post/676114/" TargetMode="Externa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habr.com/ru/amp/post/676114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habr.com/ru/amp/post/676114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s://habr.com/ru/amp/post/67611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271464" y="1906537"/>
            <a:ext cx="9865096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и анализ данных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99856" y="1844824"/>
            <a:ext cx="2993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«Геометрия»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9536" y="2348880"/>
            <a:ext cx="3425632" cy="33768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6120" y="2420888"/>
            <a:ext cx="3322340" cy="326670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487488" y="5661248"/>
            <a:ext cx="449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528048" y="5589240"/>
            <a:ext cx="449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Углы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5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88153" y="1988840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Немного статистики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7768" y="2636912"/>
            <a:ext cx="5637634" cy="334481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0" y="3933056"/>
            <a:ext cx="449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понять что это выбросы?</a:t>
            </a:r>
          </a:p>
        </p:txBody>
      </p:sp>
      <p:sp>
        <p:nvSpPr>
          <p:cNvPr id="6" name="Стрелка вправо 5"/>
          <p:cNvSpPr/>
          <p:nvPr/>
        </p:nvSpPr>
        <p:spPr>
          <a:xfrm rot="20768273">
            <a:off x="3051943" y="3258787"/>
            <a:ext cx="2808312" cy="176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>
            <a:off x="3431704" y="4725144"/>
            <a:ext cx="38884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35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3712" y="2636912"/>
            <a:ext cx="5286781" cy="313665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35360" y="3140968"/>
            <a:ext cx="3287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Какое уравнение у этой функции?</a:t>
            </a:r>
          </a:p>
        </p:txBody>
      </p:sp>
      <p:sp>
        <p:nvSpPr>
          <p:cNvPr id="12" name="Стрелка вправо 11"/>
          <p:cNvSpPr/>
          <p:nvPr/>
        </p:nvSpPr>
        <p:spPr>
          <a:xfrm rot="1577487">
            <a:off x="2915589" y="4191963"/>
            <a:ext cx="1223033" cy="231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63352" y="4653136"/>
            <a:ext cx="3287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её найти?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4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1426" y="1988840"/>
            <a:ext cx="3469411" cy="33843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376" y="1988840"/>
            <a:ext cx="3240360" cy="31609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1916832"/>
            <a:ext cx="3550465" cy="346344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51384" y="5301208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Кто здесь Нормальное распределение, Равномерное распределение и Экспоненциальное распределение?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42181" y="1484784"/>
            <a:ext cx="4305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распределения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08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88153" y="1988840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Немного статистики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648" y="2564904"/>
            <a:ext cx="6475755" cy="342594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7328" y="4221088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 чем это всё?</a:t>
            </a:r>
          </a:p>
        </p:txBody>
      </p:sp>
      <p:sp>
        <p:nvSpPr>
          <p:cNvPr id="5" name="Стрелка вправо 4"/>
          <p:cNvSpPr/>
          <p:nvPr/>
        </p:nvSpPr>
        <p:spPr>
          <a:xfrm rot="13995431">
            <a:off x="6549763" y="5851958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 rot="6638045">
            <a:off x="7883026" y="4911627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6638045">
            <a:off x="7162946" y="3687491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6638045">
            <a:off x="8603106" y="5199658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4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12" grpId="0" animBg="1"/>
      <p:bldP spid="14" grpId="0" animBg="1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88153" y="1988840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Немного статистики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1744" y="2636912"/>
            <a:ext cx="5089376" cy="342979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19336" y="2564904"/>
            <a:ext cx="32876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посчитать данное значение?</a:t>
            </a:r>
          </a:p>
          <a:p>
            <a:pPr algn="ctr"/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И почему не получится взять среднее?</a:t>
            </a:r>
          </a:p>
        </p:txBody>
      </p:sp>
      <p:sp>
        <p:nvSpPr>
          <p:cNvPr id="12" name="Стрелка вправо 11"/>
          <p:cNvSpPr/>
          <p:nvPr/>
        </p:nvSpPr>
        <p:spPr>
          <a:xfrm rot="212679">
            <a:off x="3512163" y="2694370"/>
            <a:ext cx="1868956" cy="331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2144" y="2564904"/>
            <a:ext cx="3543228" cy="34563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416" y="2564904"/>
            <a:ext cx="3550465" cy="346344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703164" y="1988840"/>
            <a:ext cx="7120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распределений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Стрелка вправо 3"/>
          <p:cNvSpPr/>
          <p:nvPr/>
        </p:nvSpPr>
        <p:spPr>
          <a:xfrm>
            <a:off x="4943872" y="3573016"/>
            <a:ext cx="2016224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8168" y="2492896"/>
            <a:ext cx="3757443" cy="36653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2636912"/>
            <a:ext cx="3672408" cy="3582399"/>
          </a:xfrm>
          <a:prstGeom prst="rect">
            <a:avLst/>
          </a:prstGeom>
        </p:spPr>
      </p:pic>
      <p:sp>
        <p:nvSpPr>
          <p:cNvPr id="14" name="Стрелка вправо 13"/>
          <p:cNvSpPr/>
          <p:nvPr/>
        </p:nvSpPr>
        <p:spPr>
          <a:xfrm>
            <a:off x="4943872" y="3573016"/>
            <a:ext cx="2016224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03164" y="1988840"/>
            <a:ext cx="7120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распределений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988840"/>
            <a:ext cx="5667375" cy="29241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16" y="2060848"/>
            <a:ext cx="5667375" cy="292417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855640" y="5229200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На каком графике больше дисперсия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06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4904"/>
            <a:ext cx="5223075" cy="26642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634" y="2564905"/>
            <a:ext cx="5364240" cy="273630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855640" y="5229200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убрать тренд из данных?</a:t>
            </a:r>
          </a:p>
        </p:txBody>
      </p:sp>
      <p:sp>
        <p:nvSpPr>
          <p:cNvPr id="12" name="Стрелка вправо 11"/>
          <p:cNvSpPr/>
          <p:nvPr/>
        </p:nvSpPr>
        <p:spPr>
          <a:xfrm>
            <a:off x="5375920" y="3429000"/>
            <a:ext cx="1152128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078545" y="1988840"/>
            <a:ext cx="4370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тренд в данных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91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41D6E-32AA-422E-8CAB-1DEE584227D2}"/>
              </a:ext>
            </a:extLst>
          </p:cNvPr>
          <p:cNvSpPr txBox="1"/>
          <p:nvPr/>
        </p:nvSpPr>
        <p:spPr>
          <a:xfrm>
            <a:off x="119336" y="1755749"/>
            <a:ext cx="7488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2016/17 учебном году прошел научную стажировку в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Faculdade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Ciencias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Technologia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Universidade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Nova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Lisboa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(Лиссабон, Португалия) за счет Стипендии Президента РФ на обучение за рубежом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2999C-9831-4D11-8CB7-5EA2CCEEA154}"/>
              </a:ext>
            </a:extLst>
          </p:cNvPr>
          <p:cNvSpPr txBox="1"/>
          <p:nvPr/>
        </p:nvSpPr>
        <p:spPr>
          <a:xfrm>
            <a:off x="123257" y="3288094"/>
            <a:ext cx="748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победил в мероприятии Science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Slam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Football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 темой доклада «Как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влияет на тренированность футболистов»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26138-B82D-4778-A7A6-2CBFB5BF7598}"/>
              </a:ext>
            </a:extLst>
          </p:cNvPr>
          <p:cNvSpPr txBox="1"/>
          <p:nvPr/>
        </p:nvSpPr>
        <p:spPr>
          <a:xfrm>
            <a:off x="119336" y="4797152"/>
            <a:ext cx="763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защитил диссертационную работу «Информационная система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поддержки принятия решения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врача при лечении заболеваний, сопровождающихся нарушениями регуляции вегетативной нервной системы»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2976686" y="4227044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https://youtu.be/-WzZrO-RECc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0FD3C08-A726-464A-904F-96541449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990" y="1102834"/>
            <a:ext cx="2238836" cy="31678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17E0424D-6690-43FA-9676-B0EA3CDF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15" y="4314299"/>
            <a:ext cx="3642025" cy="2427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3D1B07-1E05-41D3-A0EE-A1A772971731}"/>
              </a:ext>
            </a:extLst>
          </p:cNvPr>
          <p:cNvSpPr txBox="1"/>
          <p:nvPr/>
        </p:nvSpPr>
        <p:spPr>
          <a:xfrm>
            <a:off x="3429434" y="6210287"/>
            <a:ext cx="440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http://hdl.handle.net/10995/72371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b="52195"/>
          <a:stretch/>
        </p:blipFill>
        <p:spPr>
          <a:xfrm>
            <a:off x="119336" y="2636912"/>
            <a:ext cx="5743575" cy="26182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-197" t="52148" r="197" b="47"/>
          <a:stretch/>
        </p:blipFill>
        <p:spPr>
          <a:xfrm>
            <a:off x="6096000" y="2636912"/>
            <a:ext cx="5743575" cy="261823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344646" y="1988840"/>
            <a:ext cx="3837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корреляцию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55640" y="5229200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На каком из графиков самая сильная линейная корреляция 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2420888"/>
            <a:ext cx="5608241" cy="367084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750205" y="1988840"/>
            <a:ext cx="3026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63352" y="3212976"/>
            <a:ext cx="3205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В какой точке значение производной наибольшее?</a:t>
            </a:r>
          </a:p>
        </p:txBody>
      </p:sp>
    </p:spTree>
    <p:extLst>
      <p:ext uri="{BB962C8B-B14F-4D97-AF65-F5344CB8AC3E}">
        <p14:creationId xmlns:p14="http://schemas.microsoft.com/office/powerpoint/2010/main" val="62076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Практики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136560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1482" y="1477911"/>
            <a:ext cx="389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языке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3FA270-E088-4C68-9561-50345EF4CD9A}"/>
              </a:ext>
            </a:extLst>
          </p:cNvPr>
          <p:cNvSpPr/>
          <p:nvPr/>
        </p:nvSpPr>
        <p:spPr>
          <a:xfrm>
            <a:off x="1055440" y="4941168"/>
            <a:ext cx="96663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Среда работы – «блокноты» </a:t>
            </a:r>
            <a:r>
              <a:rPr lang="ru-RU" sz="2800" dirty="0" err="1">
                <a:solidFill>
                  <a:schemeClr val="bg1"/>
                </a:solidFill>
              </a:rPr>
              <a:t>Колаб</a:t>
            </a:r>
            <a:r>
              <a:rPr lang="ru-RU" sz="2800" dirty="0">
                <a:solidFill>
                  <a:schemeClr val="bg1"/>
                </a:solidFill>
              </a:rPr>
              <a:t> (работают в браузере, </a:t>
            </a:r>
            <a:r>
              <a:rPr lang="ru-RU" sz="2800" dirty="0" err="1">
                <a:solidFill>
                  <a:schemeClr val="bg1"/>
                </a:solidFill>
              </a:rPr>
              <a:t>кек</a:t>
            </a:r>
            <a:r>
              <a:rPr lang="ru-RU" sz="2800" dirty="0">
                <a:solidFill>
                  <a:schemeClr val="bg1"/>
                </a:solidFill>
              </a:rPr>
              <a:t>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https://colab.research.google.com/</a:t>
            </a:r>
          </a:p>
        </p:txBody>
      </p:sp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FD8C95E7-DEF7-4D43-96A9-A3C530893F3D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E86EB7E-4B05-4462-A705-E0C32AD66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9D37705-2122-483A-A4B2-3E24B012A2DC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25B5B9-AEE6-4477-883B-A14E3E16B86B}"/>
              </a:ext>
            </a:extLst>
          </p:cNvPr>
          <p:cNvSpPr/>
          <p:nvPr/>
        </p:nvSpPr>
        <p:spPr>
          <a:xfrm>
            <a:off x="983432" y="2276872"/>
            <a:ext cx="1156860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Основные Библиотеки 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b="1" dirty="0">
                <a:solidFill>
                  <a:schemeClr val="bg1"/>
                </a:solidFill>
              </a:rPr>
              <a:t>NumPy</a:t>
            </a:r>
            <a:r>
              <a:rPr lang="en-US" sz="2800" dirty="0">
                <a:solidFill>
                  <a:schemeClr val="bg1"/>
                </a:solidFill>
              </a:rPr>
              <a:t> (</a:t>
            </a:r>
            <a:r>
              <a:rPr lang="ru-RU" sz="2800" dirty="0">
                <a:solidFill>
                  <a:schemeClr val="bg1"/>
                </a:solidFill>
              </a:rPr>
              <a:t>посчитать что-то там)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b="1" dirty="0">
                <a:solidFill>
                  <a:schemeClr val="bg1"/>
                </a:solidFill>
              </a:rPr>
              <a:t>Pandas</a:t>
            </a:r>
            <a:r>
              <a:rPr lang="en-US" sz="2800" dirty="0">
                <a:solidFill>
                  <a:schemeClr val="bg1"/>
                </a:solidFill>
              </a:rPr>
              <a:t> (</a:t>
            </a:r>
            <a:r>
              <a:rPr lang="ru-RU" sz="2800" dirty="0">
                <a:solidFill>
                  <a:schemeClr val="bg1"/>
                </a:solidFill>
              </a:rPr>
              <a:t>структуры данных)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b="1" dirty="0">
                <a:solidFill>
                  <a:schemeClr val="bg1"/>
                </a:solidFill>
              </a:rPr>
              <a:t>Matplot.lib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и </a:t>
            </a:r>
            <a:r>
              <a:rPr lang="en-US" sz="2800" b="1" dirty="0">
                <a:solidFill>
                  <a:schemeClr val="bg1"/>
                </a:solidFill>
              </a:rPr>
              <a:t>Seaborn</a:t>
            </a:r>
            <a:r>
              <a:rPr lang="en-US" sz="2800" dirty="0">
                <a:solidFill>
                  <a:schemeClr val="bg1"/>
                </a:solidFill>
              </a:rPr>
              <a:t> (</a:t>
            </a:r>
            <a:r>
              <a:rPr lang="ru-RU" sz="2800" dirty="0">
                <a:solidFill>
                  <a:schemeClr val="bg1"/>
                </a:solidFill>
              </a:rPr>
              <a:t>отрисовать)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b="1" dirty="0" err="1" smtClean="0">
                <a:solidFill>
                  <a:schemeClr val="bg1"/>
                </a:solidFill>
              </a:rPr>
              <a:t>Sci</a:t>
            </a:r>
            <a:r>
              <a:rPr lang="en-US" sz="2800" b="1" dirty="0" smtClean="0">
                <a:solidFill>
                  <a:schemeClr val="bg1"/>
                </a:solidFill>
              </a:rPr>
              <a:t>-kit learn 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ru-RU" sz="2800" dirty="0">
                <a:solidFill>
                  <a:schemeClr val="bg1"/>
                </a:solidFill>
              </a:rPr>
              <a:t>традиционные алгоритмы машинного обучения)</a:t>
            </a:r>
          </a:p>
          <a:p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1571763-E755-4C38-9CE4-F0FD88D8C512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9279" y="945533"/>
            <a:ext cx="1106262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Материалы для дополнительного ознакомления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05515" y="2728162"/>
            <a:ext cx="3374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cs229.stanford.edu</a:t>
            </a:r>
            <a:endParaRPr lang="ru-RU" sz="3200" u="sng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5515" y="2141543"/>
            <a:ext cx="447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-apple-system"/>
              </a:rPr>
              <a:t>Stanford CS229: Machine Learning</a:t>
            </a: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E39BB326-9E54-4E6A-B8E4-88DAF4F41535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2C99E84-1ADF-411B-B55F-53CDD725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4B3EFC0-E0B0-41A5-A7AC-9380A915D7B2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8DD8ACC-9E59-452B-83CE-85566CD29AF3}"/>
              </a:ext>
            </a:extLst>
          </p:cNvPr>
          <p:cNvSpPr/>
          <p:nvPr/>
        </p:nvSpPr>
        <p:spPr>
          <a:xfrm>
            <a:off x="6470450" y="2121828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15 книг по машинному обучению для начинающих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https://habr.com/ru/post/464871/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3E7A49C-AD3C-486C-99B4-0E1365E569A3}"/>
              </a:ext>
            </a:extLst>
          </p:cNvPr>
          <p:cNvSpPr/>
          <p:nvPr/>
        </p:nvSpPr>
        <p:spPr>
          <a:xfrm>
            <a:off x="6455954" y="2830852"/>
            <a:ext cx="3894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Школы анализа данных Яндекса </a:t>
            </a:r>
          </a:p>
          <a:p>
            <a:r>
              <a:rPr lang="ru-RU" u="sng" dirty="0">
                <a:solidFill>
                  <a:schemeClr val="bg1"/>
                </a:solidFill>
              </a:rPr>
              <a:t>онлайн-учебник: https://clck.ru/b33aZ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6DEAA5-E129-4CB3-8252-49BFA8AB67A5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3701B-8214-4708-A54E-6C9E4D477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3717032"/>
            <a:ext cx="4147202" cy="2714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D3CE11-F06A-4E52-80C0-758002CAF4B7}"/>
              </a:ext>
            </a:extLst>
          </p:cNvPr>
          <p:cNvSpPr txBox="1"/>
          <p:nvPr/>
        </p:nvSpPr>
        <p:spPr>
          <a:xfrm>
            <a:off x="1981404" y="6290482"/>
            <a:ext cx="172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https://ods.ai/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ED2E5E-DAD3-4E5E-8834-329CD92E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404" y="4030843"/>
            <a:ext cx="1588700" cy="22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8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237312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991545" y="1052737"/>
            <a:ext cx="82089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Рекомендуемые видео по тематике </a:t>
            </a: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FFBC5850-E639-45CE-B13E-853DE1946AE8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14F3885-256B-4AB4-8E1C-5CBACC3BF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B95283F-EC77-408F-A24D-7738FCB67441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EB76B8-90E5-4074-AA01-6C1AEB3A5C76}"/>
              </a:ext>
            </a:extLst>
          </p:cNvPr>
          <p:cNvSpPr txBox="1"/>
          <p:nvPr/>
        </p:nvSpPr>
        <p:spPr>
          <a:xfrm>
            <a:off x="-25856" y="1712997"/>
            <a:ext cx="127454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«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матан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разную статистику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3Blue1Brown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endParaRPr lang="ru-RU" sz="2000" b="1" dirty="0">
              <a:solidFill>
                <a:schemeClr val="bg1"/>
              </a:solidFill>
            </a:endParaRPr>
          </a:p>
          <a:p>
            <a:pPr lvl="1"/>
            <a:r>
              <a:rPr lang="en-US" sz="2000" b="1" u="sng" dirty="0">
                <a:solidFill>
                  <a:schemeClr val="bg1"/>
                </a:solidFill>
              </a:rPr>
              <a:t>w</a:t>
            </a:r>
            <a:r>
              <a:rPr lang="en-US" sz="2400" u="sng" dirty="0">
                <a:solidFill>
                  <a:schemeClr val="bg1"/>
                </a:solidFill>
              </a:rPr>
              <a:t>ww.youtube.com/channel/UCYO_jab_esuFRV4b17AJtAw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Welch Labs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sz="2400" u="sng" dirty="0">
                <a:solidFill>
                  <a:schemeClr val="bg1"/>
                </a:solidFill>
              </a:rPr>
              <a:t>www.youtube.com/user/Taylorns34</a:t>
            </a:r>
          </a:p>
          <a:p>
            <a:pPr lvl="1"/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Машинное обучение (разные интересные каналы)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tr-TR" sz="2800" b="1" dirty="0">
                <a:solidFill>
                  <a:schemeClr val="bg1"/>
                </a:solidFill>
              </a:rPr>
              <a:t>Two Minute Papers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tr-TR" sz="2400" u="sng" dirty="0" smtClean="0">
                <a:solidFill>
                  <a:schemeClr val="bg1"/>
                </a:solidFill>
              </a:rPr>
              <a:t>https://www.youtube.com/c/K%C3%A1rolyZsolnai/featured</a:t>
            </a:r>
            <a:endParaRPr lang="en-US" sz="2400" u="sng" dirty="0" smtClean="0">
              <a:solidFill>
                <a:schemeClr val="bg1"/>
              </a:solidFill>
            </a:endParaRPr>
          </a:p>
          <a:p>
            <a:pPr lvl="1"/>
            <a:r>
              <a:rPr lang="tr-TR" sz="2800" b="1" dirty="0" smtClean="0">
                <a:solidFill>
                  <a:schemeClr val="bg1"/>
                </a:solidFill>
              </a:rPr>
              <a:t>StatQuest </a:t>
            </a:r>
            <a:r>
              <a:rPr lang="tr-TR" sz="2800" b="1" dirty="0">
                <a:solidFill>
                  <a:schemeClr val="bg1"/>
                </a:solidFill>
              </a:rPr>
              <a:t>with Josh Starmer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tr-TR" sz="2400" u="sng" dirty="0">
                <a:solidFill>
                  <a:schemeClr val="bg1"/>
                </a:solidFill>
              </a:rPr>
              <a:t>https://www.youtube.com/user/joshstarmer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C133660-C88A-439D-9B30-E2DBCA3F30B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991545" y="1052737"/>
            <a:ext cx="82089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После курса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F6A6FB2D-DD88-40B2-87DE-D50CB4B4A4DE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A0A9343-EDD0-42AA-A626-A32F11EA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B954D3E-9C2D-427E-9739-31227B640DD7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263352" y="1628800"/>
            <a:ext cx="12020514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Вас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возьмут в Яндекс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/Google/</a:t>
            </a:r>
            <a:r>
              <a:rPr lang="en-US" sz="2400" strike="sngStrike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позицию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DataScientist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/Эксперт по Нейронным Сетям/кто-то там еще</a:t>
            </a:r>
          </a:p>
          <a:p>
            <a:pPr lvl="1"/>
            <a:endParaRPr lang="ru-RU" sz="11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станете зарабатывать в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раз больше на текущей должности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105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научитесь делать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DeepFake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искать разум в диалоговых системах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900A7-FE91-4AAA-9E00-199664882EDC}"/>
              </a:ext>
            </a:extLst>
          </p:cNvPr>
          <p:cNvSpPr txBox="1"/>
          <p:nvPr/>
        </p:nvSpPr>
        <p:spPr>
          <a:xfrm>
            <a:off x="335360" y="3789040"/>
            <a:ext cx="12452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будете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знать базовые термины о Машинном обучении;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понимать как оно работает;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уметь реализовывать проекты по машинному обучению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простой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сложности; 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поймете почему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SkyNet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нам пока не грозит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A37AAF0-DC39-4397-BF9C-29468484557A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992544" y="6237312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AFA11B9-21A9-4BA7-BA37-9296ACC5C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528" y="1413025"/>
            <a:ext cx="8208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Контакты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F4F1B9-2F94-4410-894E-D81FD3D4A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2008627"/>
            <a:ext cx="725177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bg1"/>
                </a:solidFill>
              </a:rPr>
              <a:t>Долганов Антон Юрьевич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u="sng" dirty="0" smtClean="0">
                <a:solidFill>
                  <a:schemeClr val="bg1"/>
                </a:solidFill>
              </a:rPr>
              <a:t>ai@day-ural.ru</a:t>
            </a:r>
            <a:endParaRPr lang="en-US" altLang="ru-RU" u="sng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u="sng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dirty="0">
                <a:solidFill>
                  <a:schemeClr val="bg1"/>
                </a:solidFill>
              </a:rPr>
              <a:t>Telegram: </a:t>
            </a:r>
            <a:r>
              <a:rPr lang="ru-RU" altLang="ru-RU" dirty="0">
                <a:solidFill>
                  <a:schemeClr val="bg1"/>
                </a:solidFill>
              </a:rPr>
              <a:t>+7-912-665-32-97 / </a:t>
            </a:r>
            <a:r>
              <a:rPr lang="en-US" altLang="ru-RU" dirty="0">
                <a:solidFill>
                  <a:schemeClr val="bg1"/>
                </a:solidFill>
              </a:rPr>
              <a:t>@</a:t>
            </a:r>
            <a:r>
              <a:rPr lang="en-US" altLang="ru-RU" dirty="0" err="1">
                <a:solidFill>
                  <a:schemeClr val="bg1"/>
                </a:solidFill>
              </a:rPr>
              <a:t>not_olga</a:t>
            </a:r>
            <a:endParaRPr lang="ru-RU" altLang="ru-RU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chemeClr val="bg1"/>
              </a:solidFill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B7A39069-6067-4B52-971F-5D9059BC613C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3C59D08-E4A5-40F7-AA80-7E0D4703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CEEC138-E88A-4867-AECC-23082E39D24A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F62A9A-59C9-498A-A852-EB4D6AA4A34F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6283" y="4047475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1CC6BC9-48CA-49F2-8F95-58CDE34BEF47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D7B529-F0D4-464F-B21F-2E4DFC74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D0D1A7-F68F-4DF0-BEF3-E5C81FEB8124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894BCBA-66D4-4117-AEAD-E62DD9D583D8}"/>
              </a:ext>
            </a:extLst>
          </p:cNvPr>
          <p:cNvSpPr txBox="1">
            <a:spLocks/>
          </p:cNvSpPr>
          <p:nvPr/>
        </p:nvSpPr>
        <p:spPr>
          <a:xfrm>
            <a:off x="1896117" y="216628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A395D8-9EF5-4219-A04F-43607E63357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387063" y="5868830"/>
            <a:ext cx="786917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21-25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сентября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2020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представлял Россию на 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5th BRICS Young Scientist Forum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трэку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“</a:t>
            </a:r>
            <a:r>
              <a:rPr lang="en-US" sz="1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 Intelligence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endParaRPr lang="ru-RU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5EFEE-127C-41A5-B36C-E47081597D83}"/>
              </a:ext>
            </a:extLst>
          </p:cNvPr>
          <p:cNvSpPr txBox="1"/>
          <p:nvPr/>
        </p:nvSpPr>
        <p:spPr>
          <a:xfrm>
            <a:off x="191344" y="1516306"/>
            <a:ext cx="7846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реализовывал грант от УМНИК НТИ-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ХелсНет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проекту «Разработка системы оценки уровня физической подготовки человека по данным изменений его функционального состояния при помощи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105A-F098-4661-9A3F-BAAC4B0AE562}"/>
              </a:ext>
            </a:extLst>
          </p:cNvPr>
          <p:cNvSpPr txBox="1"/>
          <p:nvPr/>
        </p:nvSpPr>
        <p:spPr>
          <a:xfrm>
            <a:off x="184515" y="2828835"/>
            <a:ext cx="7846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получал Стипендию Президента РФ по тематике «Разработка методики применения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задаче косвенной оценки артериального давления по данным электрокардиографии»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36C58-E435-4EA4-95AE-7B556E43060D}"/>
              </a:ext>
            </a:extLst>
          </p:cNvPr>
          <p:cNvSpPr txBox="1"/>
          <p:nvPr/>
        </p:nvSpPr>
        <p:spPr>
          <a:xfrm>
            <a:off x="335360" y="4083229"/>
            <a:ext cx="7920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https://grants.extech.ru/grants/res/winners.php?OZ=4&amp;TZ=U&amp;year=2019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9AEC5-0EEB-4664-A9B0-AC858CF56C11}"/>
              </a:ext>
            </a:extLst>
          </p:cNvPr>
          <p:cNvSpPr txBox="1"/>
          <p:nvPr/>
        </p:nvSpPr>
        <p:spPr>
          <a:xfrm>
            <a:off x="207038" y="4538010"/>
            <a:ext cx="81212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получил грант Президента РФ с темой «Интерпретации результатов моделей 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машинного обучения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анализе биомедицинских сигналов» 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06921-A8FA-4579-AF73-45C74F518260}"/>
              </a:ext>
            </a:extLst>
          </p:cNvPr>
          <p:cNvSpPr txBox="1"/>
          <p:nvPr/>
        </p:nvSpPr>
        <p:spPr>
          <a:xfrm>
            <a:off x="2351652" y="5394632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https://grants.extech.ru/show_news.php?id=251</a:t>
            </a:r>
            <a:endParaRPr lang="ru-RU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9022D1FF-A546-4A01-8CBA-D0A14B9C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24" y="1454845"/>
            <a:ext cx="3033350" cy="13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ADE9C24-CD37-4499-A160-B51ED57C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211" y="2862800"/>
            <a:ext cx="2797521" cy="37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8E66E9-EC84-4DCD-8957-9F5819CC7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385" y="1471419"/>
            <a:ext cx="4348552" cy="3085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6C1808-D252-4FBB-9F79-D286E000C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2" t="2032" r="4869" b="182"/>
          <a:stretch/>
        </p:blipFill>
        <p:spPr>
          <a:xfrm>
            <a:off x="4930174" y="1475454"/>
            <a:ext cx="2442161" cy="3533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E20D77F-4763-494A-8A91-555239285F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1" y="1401382"/>
            <a:ext cx="4648760" cy="3272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BADDA6-C7A4-4301-A108-46C15719C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526" y="4270178"/>
            <a:ext cx="3223803" cy="2510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1B9F36B-CDCE-4AF3-AE86-55ADCABC1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2163"/>
          <a:stretch/>
        </p:blipFill>
        <p:spPr>
          <a:xfrm>
            <a:off x="773113" y="4270178"/>
            <a:ext cx="3313303" cy="2511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FC5D6C3-3290-460D-A5EE-043140735F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2108" y="4319658"/>
            <a:ext cx="3092468" cy="2538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57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 Вхождения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D4C3492B-5A0B-464F-BE8D-E75F3455FC4E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68FE53-04F6-49EA-BAC8-EDD6385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7F66C55-1DB3-4D9B-B2AA-A303046F5F25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197859-9489-44A0-968D-0EAE91A29BC4}"/>
              </a:ext>
            </a:extLst>
          </p:cNvPr>
          <p:cNvSpPr/>
          <p:nvPr/>
        </p:nvSpPr>
        <p:spPr>
          <a:xfrm>
            <a:off x="572068" y="1511893"/>
            <a:ext cx="10092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Ожидается, что студенты: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знают основные принципы и имеют навыки программирования на уровне, достаточном для написания и понимания достаточно тривиальной компьютерной программы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146D54-B137-4C78-922C-0D58A7B7ACE8}"/>
              </a:ext>
            </a:extLst>
          </p:cNvPr>
          <p:cNvSpPr/>
          <p:nvPr/>
        </p:nvSpPr>
        <p:spPr>
          <a:xfrm>
            <a:off x="572068" y="3204883"/>
            <a:ext cx="97259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программы</a:t>
            </a:r>
          </a:p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функция_загрузки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(данные)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Решение=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функция_обработки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4F89C-1A06-48A9-9173-A4BD9564F897}"/>
              </a:ext>
            </a:extLst>
          </p:cNvPr>
          <p:cNvSpPr/>
          <p:nvPr/>
        </p:nvSpPr>
        <p:spPr>
          <a:xfrm>
            <a:off x="554893" y="4418605"/>
            <a:ext cx="9725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теорией вероятностей;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мат. анализом и линейной алгеброй.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77EF9C-5A0F-4F38-B270-1F7CF80B3585}"/>
              </a:ext>
            </a:extLst>
          </p:cNvPr>
          <p:cNvSpPr/>
          <p:nvPr/>
        </p:nvSpPr>
        <p:spPr>
          <a:xfrm>
            <a:off x="572068" y="6139194"/>
            <a:ext cx="9725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хотят изучать машинное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вот это всё)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127448" y="1628800"/>
                <a:ext cx="9793088" cy="4546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3200" b="1" dirty="0" smtClean="0">
                  <a:latin typeface="-apple-system"/>
                </a:endParaRPr>
              </a:p>
              <a:p>
                <a:pPr algn="ctr"/>
                <a:r>
                  <a:rPr lang="ru-RU" sz="3200" b="1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Как выполнить преобразование: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 smtClean="0">
                  <a:latin typeface="-apple-system"/>
                </a:endParaRPr>
              </a:p>
              <a:p>
                <a:endParaRPr lang="en-US" sz="3200" dirty="0"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ra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sz="3200" dirty="0">
                  <a:latin typeface="-apple-system"/>
                </a:endParaRPr>
              </a:p>
              <a:p>
                <a:endParaRPr lang="ru-RU" sz="3200" dirty="0" smtClean="0">
                  <a:latin typeface="-apple-system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628800"/>
                <a:ext cx="9793088" cy="4546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5"/>
              </a:rPr>
              <a:t>https://habr.com/ru/amp/post/676114/</a:t>
            </a:r>
            <a:endParaRPr lang="ru-RU" dirty="0"/>
          </a:p>
        </p:txBody>
      </p:sp>
      <p:sp>
        <p:nvSpPr>
          <p:cNvPr id="4" name="Выгнутая влево стрелка 3"/>
          <p:cNvSpPr/>
          <p:nvPr/>
        </p:nvSpPr>
        <p:spPr>
          <a:xfrm>
            <a:off x="1415480" y="3356992"/>
            <a:ext cx="936104" cy="187220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8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991544" y="1916832"/>
            <a:ext cx="837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сделать преобразование функций: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368" y="2420888"/>
            <a:ext cx="3528555" cy="335473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3792" y="2420888"/>
            <a:ext cx="3368097" cy="333355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0216" y="2420888"/>
            <a:ext cx="3456384" cy="339730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95400" y="5733256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Отображение по Х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439816" y="5733256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Отображение по У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238992" y="5733256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Сдвиги по Х и У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1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988840"/>
            <a:ext cx="8400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функций посложнее: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2564904"/>
            <a:ext cx="2752333" cy="26642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5920" y="2636912"/>
            <a:ext cx="5868104" cy="276264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19336" y="5373216"/>
            <a:ext cx="449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Экспонента и Линейная 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5519936" y="5517232"/>
                <a:ext cx="55446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Из диапазона 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 в </a:t>
                </a:r>
                <a14:m>
                  <m:oMath xmlns:m="http://schemas.openxmlformats.org/officeDocument/2006/math">
                    <m:r>
                      <a:rPr lang="ru-R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m:t>0;1</m:t>
                    </m:r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 smtClean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5517232"/>
                <a:ext cx="5544616" cy="461665"/>
              </a:xfrm>
              <a:prstGeom prst="rect">
                <a:avLst/>
              </a:prstGeom>
              <a:blipFill>
                <a:blip r:embed="rId7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4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28837" y="1988840"/>
            <a:ext cx="4469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Нормировка данных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51532" b="51626"/>
          <a:stretch/>
        </p:blipFill>
        <p:spPr>
          <a:xfrm>
            <a:off x="8400256" y="2708920"/>
            <a:ext cx="3097695" cy="30599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51086" t="52334" r="446" b="-708"/>
          <a:stretch/>
        </p:blipFill>
        <p:spPr>
          <a:xfrm>
            <a:off x="263352" y="2708920"/>
            <a:ext cx="3096344" cy="305861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-41" t="226" r="51573" b="51400"/>
          <a:stretch/>
        </p:blipFill>
        <p:spPr>
          <a:xfrm>
            <a:off x="4295800" y="2636912"/>
            <a:ext cx="3456384" cy="3414269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35360" y="5589240"/>
            <a:ext cx="3200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Нормирование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8472264" y="5661248"/>
            <a:ext cx="3200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</TotalTime>
  <Words>974</Words>
  <Application>Microsoft Office PowerPoint</Application>
  <PresentationFormat>Широкоэкранный</PresentationFormat>
  <Paragraphs>250</Paragraphs>
  <Slides>27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-apple-system</vt:lpstr>
      <vt:lpstr>Arial</vt:lpstr>
      <vt:lpstr>Calibri</vt:lpstr>
      <vt:lpstr>Cambria Math</vt:lpstr>
      <vt:lpstr>Roboto</vt:lpstr>
      <vt:lpstr>Times New Roman</vt:lpstr>
      <vt:lpstr>Verdana</vt:lpstr>
      <vt:lpstr>Тема Office</vt:lpstr>
      <vt:lpstr>Презентация PowerPoint</vt:lpstr>
      <vt:lpstr>О преподавателе</vt:lpstr>
      <vt:lpstr>О преподавателе</vt:lpstr>
      <vt:lpstr>О преподавателе</vt:lpstr>
      <vt:lpstr>Порог Вхождения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Практики</vt:lpstr>
      <vt:lpstr>Материалы для дополнительного ознакомления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70</cp:revision>
  <dcterms:created xsi:type="dcterms:W3CDTF">2019-05-20T04:53:11Z</dcterms:created>
  <dcterms:modified xsi:type="dcterms:W3CDTF">2022-09-08T10:35:00Z</dcterms:modified>
</cp:coreProperties>
</file>